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0" r:id="rId17"/>
    <p:sldId id="271" r:id="rId18"/>
    <p:sldId id="282" r:id="rId19"/>
    <p:sldId id="278" r:id="rId20"/>
    <p:sldId id="272" r:id="rId21"/>
    <p:sldId id="273" r:id="rId22"/>
    <p:sldId id="274" r:id="rId23"/>
    <p:sldId id="276" r:id="rId24"/>
    <p:sldId id="277" r:id="rId25"/>
    <p:sldId id="279" r:id="rId26"/>
    <p:sldId id="280" r:id="rId27"/>
    <p:sldId id="281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57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F3514-3287-4D89-8787-4EB210FB8FA6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CB26B4-745A-4707-8DB5-3E5CAF128F7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80463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48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A18CB2-97D3-4BF9-9E76-06C881024FFF}" type="slidenum">
              <a:rPr lang="pt-BR" altLang="pt-BR">
                <a:latin typeface="Times New Roman" pitchFamily="18" charset="0"/>
              </a:rPr>
              <a:pPr eaLnBrk="1" hangingPunct="1"/>
              <a:t>11</a:t>
            </a:fld>
            <a:endParaRPr lang="pt-BR" altLang="pt-BR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93156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01972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57798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22252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5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3059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3391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01430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91089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30150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36822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56950-F9DC-4038-A771-72F64699E372}" type="datetimeFigureOut">
              <a:rPr lang="pt-BR" smtClean="0"/>
              <a:pPr/>
              <a:t>16/06/2015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C7D73-53A3-405D-9AF2-235AFF4A4FE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69714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17582" y="44624"/>
            <a:ext cx="9161582" cy="648072"/>
          </a:xfrm>
        </p:spPr>
        <p:txBody>
          <a:bodyPr>
            <a:normAutofit fontScale="90000"/>
          </a:bodyPr>
          <a:lstStyle/>
          <a:p>
            <a:r>
              <a:rPr lang="pt-BR" b="1" i="1" dirty="0" smtClean="0"/>
              <a:t>Começo de conversa...</a:t>
            </a:r>
            <a:endParaRPr lang="pt-BR" b="1" i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8640960" cy="5472608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Picture 2" descr="D:\Meus Documentos\Minhas Imagens\Religiosas\Jesus Cristo\Christ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0150" y="765175"/>
            <a:ext cx="4105275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588" y="4724400"/>
            <a:ext cx="9142412" cy="201771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</a:rPr>
              <a:t>“Conhecer a Jesus é o melhor presente que qualquer pessoa pode receber; tê-lo encontrado foi o melhor que ocorreu em nossas vidas, e fazê-lo conhecido com nossa palavra e obras é nossa alegria” 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xmlns="" val="335074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8640"/>
            <a:ext cx="8964488" cy="6408712"/>
          </a:xfrm>
        </p:spPr>
        <p:txBody>
          <a:bodyPr>
            <a:noAutofit/>
          </a:bodyPr>
          <a:lstStyle/>
          <a:p>
            <a:r>
              <a:rPr lang="pt-BR" sz="4000" dirty="0" smtClean="0"/>
              <a:t>Esta é a motivação e toda a nossa dedicação na comunidade: Fazer com que as pessoas conheçam Jesus Cristo e O sigam.</a:t>
            </a:r>
          </a:p>
          <a:p>
            <a:r>
              <a:rPr lang="pt-BR" sz="4000" dirty="0" smtClean="0"/>
              <a:t>Um dos momentos profundos onde as pessoas se encontram com Cristo é a LITURGIA.</a:t>
            </a:r>
          </a:p>
          <a:p>
            <a:r>
              <a:rPr lang="pt-BR" sz="4000" dirty="0" smtClean="0"/>
              <a:t>Toda religião tem seus ritos litúrgicos, orações, cantos, ritos sagrados, objetos que nos ligam a Deus.</a:t>
            </a:r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xmlns="" val="62695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O futebol também tem sua “liturgia”</a:t>
            </a:r>
            <a:endParaRPr lang="pt-BR" dirty="0"/>
          </a:p>
        </p:txBody>
      </p:sp>
      <p:pic>
        <p:nvPicPr>
          <p:cNvPr id="4" name="Picture 2" descr="C:\Users\Marcelo Carlesso\Desktop\Paulinho-Jogador-de-Futebo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22988"/>
            <a:ext cx="9144000" cy="514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9252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O Carnaval também tem sua “liturgia”</a:t>
            </a:r>
            <a:endParaRPr lang="pt-BR" dirty="0"/>
          </a:p>
        </p:txBody>
      </p:sp>
      <p:pic>
        <p:nvPicPr>
          <p:cNvPr id="2050" name="Picture 2" descr="C:\Users\Marcelo Carlesso\Desktop\riocarnav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20688"/>
            <a:ext cx="9451228" cy="53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07504" y="5805264"/>
            <a:ext cx="90364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Cores, vestes, música, dança, tema, povo...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3197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620688"/>
            <a:ext cx="5789914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4000" dirty="0" smtClean="0"/>
              <a:t>A Igreja Católica tem sua liturgia milenar que, contudo, evoluiu bastante ao longo dos séculos. A última transformação expressiva aconteceu no Concílio Vaticano II. </a:t>
            </a:r>
          </a:p>
          <a:p>
            <a:pPr marL="0" indent="0" algn="ctr">
              <a:buNone/>
            </a:pPr>
            <a:r>
              <a:rPr lang="pt-BR" sz="4800" b="1" i="1" dirty="0" err="1" smtClean="0"/>
              <a:t>Sacrosanctum</a:t>
            </a:r>
            <a:r>
              <a:rPr lang="pt-BR" sz="4800" b="1" i="1" dirty="0" smtClean="0"/>
              <a:t> </a:t>
            </a:r>
            <a:r>
              <a:rPr lang="pt-BR" sz="4800" b="1" i="1" dirty="0" err="1" smtClean="0"/>
              <a:t>Concilium</a:t>
            </a:r>
            <a:endParaRPr lang="pt-BR" sz="4800" b="1" i="1" dirty="0"/>
          </a:p>
        </p:txBody>
      </p:sp>
      <p:pic>
        <p:nvPicPr>
          <p:cNvPr id="3074" name="Picture 2" descr="C:\Users\Marcelo Carlesso\Desktop\ConstituicaoSacrosanctumConciliumSobreASagradaLiturgia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4664"/>
            <a:ext cx="3245049" cy="468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005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celo Carlesso\Desktop\100_1_201406041335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40768"/>
            <a:ext cx="547260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Autofit/>
          </a:bodyPr>
          <a:lstStyle/>
          <a:p>
            <a:r>
              <a:rPr lang="pt-BR" sz="3200" b="1" dirty="0" smtClean="0"/>
              <a:t>Mas o aprofundamento da liturgia continua....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620688"/>
            <a:ext cx="5544616" cy="5472608"/>
          </a:xfrm>
        </p:spPr>
        <p:txBody>
          <a:bodyPr>
            <a:noAutofit/>
          </a:bodyPr>
          <a:lstStyle/>
          <a:p>
            <a:r>
              <a:rPr lang="pt-BR" sz="3600" dirty="0" smtClean="0"/>
              <a:t>Documento 100 da CNBB – Comunidade de Comunidades: uma nova paróquia.</a:t>
            </a:r>
          </a:p>
          <a:p>
            <a:r>
              <a:rPr lang="pt-BR" sz="3600" dirty="0" smtClean="0"/>
              <a:t>Este documento coloca que o futuro da evangelização católica passa, obrigatoriamente, pela Catequese, pela Liturgia e pela Palavra de Deus, a leitura </a:t>
            </a:r>
            <a:r>
              <a:rPr lang="pt-BR" sz="3600" dirty="0" err="1" smtClean="0"/>
              <a:t>orante</a:t>
            </a:r>
            <a:r>
              <a:rPr lang="pt-BR" sz="36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4059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65527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400" b="1" dirty="0" smtClean="0"/>
              <a:t>Liturgia e espiritualidade (</a:t>
            </a:r>
            <a:r>
              <a:rPr lang="pt-BR" sz="4400" b="1" dirty="0" err="1" smtClean="0"/>
              <a:t>Doc.100</a:t>
            </a:r>
            <a:r>
              <a:rPr lang="pt-BR" sz="4400" b="1" dirty="0"/>
              <a:t>)</a:t>
            </a:r>
            <a:endParaRPr lang="pt-BR" sz="4400" b="1" dirty="0" smtClean="0"/>
          </a:p>
          <a:p>
            <a:r>
              <a:rPr lang="pt-BR" sz="4400" dirty="0" smtClean="0"/>
              <a:t>Após o Vaticano II cresceu a participação das pessoas nas celebrações. </a:t>
            </a:r>
          </a:p>
          <a:p>
            <a:r>
              <a:rPr lang="pt-BR" sz="4400" dirty="0" smtClean="0"/>
              <a:t>Mas algumas experiências mostram que há muita fala e pouca reza.</a:t>
            </a:r>
          </a:p>
          <a:p>
            <a:r>
              <a:rPr lang="pt-BR" sz="4400" dirty="0" smtClean="0"/>
              <a:t>São celebrações sem espiritualidade e sem vivência do celebrado. </a:t>
            </a:r>
          </a:p>
          <a:p>
            <a:endParaRPr lang="pt-BR" sz="4400" dirty="0"/>
          </a:p>
          <a:p>
            <a:endParaRPr lang="pt-BR" sz="4400" dirty="0" smtClean="0"/>
          </a:p>
          <a:p>
            <a:endParaRPr lang="pt-BR" sz="4400" dirty="0" smtClean="0"/>
          </a:p>
          <a:p>
            <a:r>
              <a:rPr lang="pt-BR" sz="4400" dirty="0" smtClean="0"/>
              <a:t>Celebrações sem encontro com o mistério e vira encontro de pessoas. </a:t>
            </a:r>
          </a:p>
          <a:p>
            <a:r>
              <a:rPr lang="pt-BR" sz="4400" dirty="0" smtClean="0"/>
              <a:t>Existem comentários longos, cânticos desalinhados e falta de silêncio. </a:t>
            </a:r>
          </a:p>
          <a:p>
            <a:r>
              <a:rPr lang="pt-BR" sz="4400" dirty="0" smtClean="0"/>
              <a:t>A eucaristia renova a vida em Cristo e a adoração educa a pessoa. </a:t>
            </a:r>
          </a:p>
          <a:p>
            <a:r>
              <a:rPr lang="pt-BR" sz="4400" dirty="0" smtClean="0"/>
              <a:t>O domingo deve ser mais valorizado como alegria e encontro familiar. </a:t>
            </a:r>
          </a:p>
          <a:p>
            <a:r>
              <a:rPr lang="pt-BR" sz="4400" dirty="0" smtClean="0"/>
              <a:t>Muitas comunidades não têm celebração eucarística, mas da Palavra. </a:t>
            </a:r>
          </a:p>
          <a:p>
            <a:r>
              <a:rPr lang="pt-BR" sz="4400" dirty="0" smtClean="0"/>
              <a:t>É preciso encontrar soluções maduras para enfrentar esta questão. </a:t>
            </a:r>
          </a:p>
          <a:p>
            <a:r>
              <a:rPr lang="pt-BR" sz="4400" dirty="0" smtClean="0"/>
              <a:t>A rede de comunidades deve ter vida espiritual, </a:t>
            </a:r>
            <a:r>
              <a:rPr lang="pt-BR" sz="4400" dirty="0" err="1" smtClean="0"/>
              <a:t>celebrativa</a:t>
            </a:r>
            <a:r>
              <a:rPr lang="pt-BR" sz="4400" dirty="0" smtClean="0"/>
              <a:t> e caritativa. </a:t>
            </a:r>
          </a:p>
          <a:p>
            <a:r>
              <a:rPr lang="pt-BR" sz="4400" dirty="0" smtClean="0"/>
              <a:t>As celebrações não podem levar a fugas intimistas da realidade. </a:t>
            </a:r>
          </a:p>
          <a:p>
            <a:r>
              <a:rPr lang="pt-BR" sz="4400" dirty="0" smtClean="0"/>
              <a:t>Ao contrário, deve levar à solidariedade e à alteridade na comunidade. </a:t>
            </a:r>
          </a:p>
          <a:p>
            <a:r>
              <a:rPr lang="pt-BR" sz="4400" dirty="0" smtClean="0"/>
              <a:t>Valorizar a piedade popular com a Palavra e celebração do mistério. </a:t>
            </a:r>
          </a:p>
          <a:p>
            <a:r>
              <a:rPr lang="pt-BR" sz="4400" dirty="0" smtClean="0"/>
              <a:t>Ver na devoção a Maria um caminho de seguimento de Jesus Cristo.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xmlns="" val="218856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65527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200" b="1" dirty="0" smtClean="0"/>
              <a:t>Liturgia e espiritualidade (</a:t>
            </a:r>
            <a:r>
              <a:rPr lang="pt-BR" sz="4200" b="1" dirty="0" err="1" smtClean="0"/>
              <a:t>Doc.100</a:t>
            </a:r>
            <a:r>
              <a:rPr lang="pt-BR" sz="4200" b="1" dirty="0"/>
              <a:t>)</a:t>
            </a:r>
            <a:endParaRPr lang="pt-BR" sz="4200" b="1" dirty="0" smtClean="0"/>
          </a:p>
          <a:p>
            <a:r>
              <a:rPr lang="pt-BR" sz="4200" dirty="0" smtClean="0"/>
              <a:t>Celebrações sem encontro com o mistério e vira encontro de pessoas. </a:t>
            </a:r>
          </a:p>
          <a:p>
            <a:r>
              <a:rPr lang="pt-BR" sz="4200" dirty="0" smtClean="0"/>
              <a:t>Existem comentários longos, cânticos desalinhados e falta de silêncio. </a:t>
            </a:r>
          </a:p>
          <a:p>
            <a:r>
              <a:rPr lang="pt-BR" sz="4200" dirty="0" smtClean="0"/>
              <a:t>O domingo deve ser mais valorizado como alegria e encontro familiar. </a:t>
            </a:r>
          </a:p>
          <a:p>
            <a:r>
              <a:rPr lang="pt-BR" sz="4200" dirty="0" smtClean="0"/>
              <a:t>Ter vida espiritual, </a:t>
            </a:r>
            <a:r>
              <a:rPr lang="pt-BR" sz="4200" dirty="0" err="1" smtClean="0"/>
              <a:t>celebrativa</a:t>
            </a:r>
            <a:r>
              <a:rPr lang="pt-BR" sz="4200" dirty="0" smtClean="0"/>
              <a:t> e caritativa.</a:t>
            </a:r>
          </a:p>
          <a:p>
            <a:endParaRPr lang="pt-BR" sz="4200" dirty="0" smtClean="0"/>
          </a:p>
          <a:p>
            <a:endParaRPr lang="pt-BR" sz="4200" dirty="0"/>
          </a:p>
          <a:p>
            <a:endParaRPr lang="pt-BR" sz="4200" dirty="0"/>
          </a:p>
          <a:p>
            <a:endParaRPr lang="pt-BR" sz="4200" dirty="0" smtClean="0"/>
          </a:p>
          <a:p>
            <a:r>
              <a:rPr lang="pt-BR" sz="4200" dirty="0" smtClean="0"/>
              <a:t>Muitas comunidades não têm celebração eucarística, mas da Palavra. </a:t>
            </a:r>
          </a:p>
          <a:p>
            <a:r>
              <a:rPr lang="pt-BR" sz="4200" dirty="0" smtClean="0"/>
              <a:t>É preciso encontrar soluções maduras para enfrentar esta questão. </a:t>
            </a:r>
          </a:p>
          <a:p>
            <a:r>
              <a:rPr lang="pt-BR" sz="4200" dirty="0" smtClean="0"/>
              <a:t>A rede de comunidades deve ter vida espiritual, </a:t>
            </a:r>
            <a:r>
              <a:rPr lang="pt-BR" sz="4200" dirty="0" err="1" smtClean="0"/>
              <a:t>celebrativa</a:t>
            </a:r>
            <a:r>
              <a:rPr lang="pt-BR" sz="4200" dirty="0" smtClean="0"/>
              <a:t> e caritativa. </a:t>
            </a:r>
          </a:p>
          <a:p>
            <a:r>
              <a:rPr lang="pt-BR" sz="4200" dirty="0" smtClean="0"/>
              <a:t>As celebrações não podem levar a fugas intimistas da realidade. </a:t>
            </a:r>
          </a:p>
          <a:p>
            <a:r>
              <a:rPr lang="pt-BR" sz="4200" dirty="0" smtClean="0"/>
              <a:t>Ao contrário, deve levar à solidariedade e à alteridade na comunidade. </a:t>
            </a:r>
          </a:p>
          <a:p>
            <a:r>
              <a:rPr lang="pt-BR" sz="4200" dirty="0" smtClean="0"/>
              <a:t>Valorizar a piedade popular com a Palavra e celebração do mistério. </a:t>
            </a:r>
          </a:p>
          <a:p>
            <a:r>
              <a:rPr lang="pt-BR" sz="4200" dirty="0" smtClean="0"/>
              <a:t>Ver na devoção a Maria um caminho de seguimento de Jesus Cristo.</a:t>
            </a:r>
            <a:endParaRPr lang="pt-BR" sz="4200" dirty="0"/>
          </a:p>
        </p:txBody>
      </p:sp>
    </p:spTree>
    <p:extLst>
      <p:ext uri="{BB962C8B-B14F-4D97-AF65-F5344CB8AC3E}">
        <p14:creationId xmlns:p14="http://schemas.microsoft.com/office/powerpoint/2010/main" xmlns="" val="5716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88640"/>
            <a:ext cx="8784976" cy="6552728"/>
          </a:xfrm>
        </p:spPr>
        <p:txBody>
          <a:bodyPr>
            <a:noAutofit/>
          </a:bodyPr>
          <a:lstStyle/>
          <a:p>
            <a:r>
              <a:rPr lang="pt-BR" sz="4200" dirty="0" smtClean="0"/>
              <a:t>Uma das propostas do Doc. 100 é o desenvolvimento de uma Iniciação à vida cristã. Iniciar a criança na prática da fé e ir acompanhando seu crescimento e amadurecimento cristão.</a:t>
            </a:r>
          </a:p>
          <a:p>
            <a:r>
              <a:rPr lang="pt-BR" sz="4200" dirty="0" smtClean="0"/>
              <a:t>Nesta caminhada a liturgia tem uma profunda importância. Ela faz a pessoa tocar, sentir o Sagrado. Nela a pessoa faz a experiência de Deus.</a:t>
            </a:r>
            <a:endParaRPr lang="pt-BR" sz="4200" dirty="0"/>
          </a:p>
        </p:txBody>
      </p:sp>
    </p:spTree>
    <p:extLst>
      <p:ext uri="{BB962C8B-B14F-4D97-AF65-F5344CB8AC3E}">
        <p14:creationId xmlns:p14="http://schemas.microsoft.com/office/powerpoint/2010/main" xmlns="" val="8901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552728"/>
          </a:xfrm>
        </p:spPr>
        <p:txBody>
          <a:bodyPr>
            <a:noAutofit/>
          </a:bodyPr>
          <a:lstStyle/>
          <a:p>
            <a:r>
              <a:rPr lang="pt-BR" sz="4800" dirty="0" smtClean="0"/>
              <a:t>A missão da equipe de liturgia é colaborar para que as pessoas tenham este encontro.</a:t>
            </a:r>
          </a:p>
          <a:p>
            <a:r>
              <a:rPr lang="pt-BR" sz="4800" dirty="0" smtClean="0"/>
              <a:t>Por isso é essencial que nas comunidades abandonemos de vez a ideia: </a:t>
            </a:r>
            <a:r>
              <a:rPr lang="pt-BR" altLang="pt-BR" sz="4800" dirty="0" smtClean="0"/>
              <a:t>‘sempre foi assim’. </a:t>
            </a:r>
          </a:p>
          <a:p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xmlns="" val="126688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316628345_f6e84a15d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88913"/>
            <a:ext cx="4826000" cy="6335712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u="sng" dirty="0" smtClean="0">
                <a:solidFill>
                  <a:schemeClr val="bg1"/>
                </a:solidFill>
              </a:rPr>
              <a:t>QUERIGMA: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dirty="0" smtClean="0">
                <a:solidFill>
                  <a:schemeClr val="bg1"/>
                </a:solidFill>
              </a:rPr>
              <a:t>1) Deus nos ama, mas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dirty="0" smtClean="0">
                <a:solidFill>
                  <a:schemeClr val="bg1"/>
                </a:solidFill>
              </a:rPr>
              <a:t>2) nosso pecado nos impede de acolher este amor, por isso ele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dirty="0" smtClean="0">
                <a:solidFill>
                  <a:schemeClr val="bg1"/>
                </a:solidFill>
              </a:rPr>
              <a:t>3) enviou seu Filho Jesus Cristo que morreu na cruz e ressuscitou e assim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dirty="0" smtClean="0">
                <a:solidFill>
                  <a:schemeClr val="bg1"/>
                </a:solidFill>
              </a:rPr>
              <a:t>4) nos salvou.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dirty="0" smtClean="0">
                <a:solidFill>
                  <a:schemeClr val="bg1"/>
                </a:solidFill>
              </a:rPr>
              <a:t>5) Jesus Cristo é a nossa vida, nossa alegria: Ele é tudo para nós.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pt-BR" sz="2700" dirty="0" smtClean="0">
                <a:solidFill>
                  <a:schemeClr val="bg1"/>
                </a:solidFill>
              </a:rPr>
              <a:t>6) O QUE JESUS FEZ POR MIM, PODE FAZER POR VOCÊ TAMBÉM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pt-BR" sz="2700" dirty="0" smtClean="0">
              <a:solidFill>
                <a:schemeClr val="bg1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sz="27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4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6000" dirty="0"/>
              <a:t>Este é o nosso primeiro anúncio e o motivo porque ainda hoje não paramos de anunciar este Jesus que encontramos no caminho da vida</a:t>
            </a:r>
            <a:r>
              <a:rPr lang="pt-BR" sz="6000" dirty="0" smtClean="0"/>
              <a:t>.</a:t>
            </a:r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xmlns="" val="113416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r>
              <a:rPr lang="pt-BR" dirty="0" smtClean="0"/>
              <a:t>Portanto...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5760640"/>
          </a:xfrm>
        </p:spPr>
        <p:txBody>
          <a:bodyPr>
            <a:noAutofit/>
          </a:bodyPr>
          <a:lstStyle/>
          <a:p>
            <a:r>
              <a:rPr lang="pt-BR" sz="4400" dirty="0" smtClean="0"/>
              <a:t>Só temos a agradecer a tua dedicação em atuar na liturgia da tua comunidade. Teu serviço é de extrema importância para a comunidade e para as pessoas que vem ao encontro dela.</a:t>
            </a:r>
          </a:p>
          <a:p>
            <a:r>
              <a:rPr lang="pt-BR" sz="4400" dirty="0" smtClean="0"/>
              <a:t>Através da tua dedicação Cristo pode chegar com mais facilidade ao coração das pessoas.</a:t>
            </a:r>
          </a:p>
        </p:txBody>
      </p:sp>
    </p:spTree>
    <p:extLst>
      <p:ext uri="{BB962C8B-B14F-4D97-AF65-F5344CB8AC3E}">
        <p14:creationId xmlns:p14="http://schemas.microsoft.com/office/powerpoint/2010/main" xmlns="" val="129286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4221088"/>
            <a:ext cx="8784976" cy="3595836"/>
          </a:xfrm>
        </p:spPr>
        <p:txBody>
          <a:bodyPr>
            <a:noAutofit/>
          </a:bodyPr>
          <a:lstStyle/>
          <a:p>
            <a:r>
              <a:rPr lang="pt-BR" sz="4800" dirty="0" smtClean="0"/>
              <a:t>Você realmente se deu conta da grandeza, da importância e da nobreza da liturgia?</a:t>
            </a:r>
            <a:br>
              <a:rPr lang="pt-BR" sz="4800" dirty="0" smtClean="0"/>
            </a:br>
            <a:r>
              <a:rPr lang="pt-BR" sz="4800" dirty="0" smtClean="0"/>
              <a:t/>
            </a:r>
            <a:br>
              <a:rPr lang="pt-BR" sz="4800" dirty="0" smtClean="0"/>
            </a:br>
            <a:r>
              <a:rPr lang="pt-BR" sz="4800" dirty="0" smtClean="0"/>
              <a:t>Você realmente se deu conta da grandeza, da importância e da nobreza da tua participação na liturgia da comunidade??? </a:t>
            </a:r>
            <a:br>
              <a:rPr lang="pt-BR" sz="4800" dirty="0" smtClean="0"/>
            </a:br>
            <a:r>
              <a:rPr lang="pt-BR" sz="4800" dirty="0" smtClean="0"/>
              <a:t/>
            </a:r>
            <a:br>
              <a:rPr lang="pt-BR" sz="4800" dirty="0" smtClean="0"/>
            </a:br>
            <a:r>
              <a:rPr lang="pt-BR" sz="4800" dirty="0"/>
              <a:t/>
            </a:r>
            <a:br>
              <a:rPr lang="pt-BR" sz="4800" dirty="0"/>
            </a:br>
            <a:r>
              <a:rPr lang="pt-BR" sz="4800" dirty="0" smtClean="0"/>
              <a:t/>
            </a:r>
            <a:br>
              <a:rPr lang="pt-BR" sz="4800" dirty="0" smtClean="0"/>
            </a:br>
            <a:r>
              <a:rPr lang="pt-BR" sz="4800" dirty="0"/>
              <a:t/>
            </a:r>
            <a:br>
              <a:rPr lang="pt-BR" sz="4800" dirty="0"/>
            </a:br>
            <a:r>
              <a:rPr lang="pt-BR" sz="4800" dirty="0" smtClean="0"/>
              <a:t/>
            </a:r>
            <a:br>
              <a:rPr lang="pt-BR" sz="4800" dirty="0" smtClean="0"/>
            </a:br>
            <a:r>
              <a:rPr lang="pt-BR" sz="4800" dirty="0"/>
              <a:t/>
            </a:r>
            <a:br>
              <a:rPr lang="pt-BR" sz="4800" dirty="0"/>
            </a:br>
            <a:r>
              <a:rPr lang="pt-BR" sz="4800" dirty="0" smtClean="0"/>
              <a:t>Você se considera membro da EQUIPE DE LITURGIA???</a:t>
            </a:r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xmlns="" val="240378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631082"/>
            <a:ext cx="8784976" cy="3595836"/>
          </a:xfrm>
        </p:spPr>
        <p:txBody>
          <a:bodyPr>
            <a:noAutofit/>
          </a:bodyPr>
          <a:lstStyle/>
          <a:p>
            <a:r>
              <a:rPr lang="pt-BR" sz="5400" dirty="0" smtClean="0"/>
              <a:t>Você se considera membro da EQUIPE DE LITURGIA???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xmlns="" val="312158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0227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pt-BR" dirty="0" smtClean="0"/>
              <a:t>O que é liturgia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4525963"/>
          </a:xfrm>
        </p:spPr>
        <p:txBody>
          <a:bodyPr>
            <a:noAutofit/>
          </a:bodyPr>
          <a:lstStyle/>
          <a:p>
            <a:r>
              <a:rPr lang="pt-BR" sz="4000" dirty="0" smtClean="0"/>
              <a:t>Tornar presente o mistério pascal de Cristo na história.</a:t>
            </a:r>
          </a:p>
          <a:p>
            <a:r>
              <a:rPr lang="pt-BR" sz="4000" dirty="0" smtClean="0"/>
              <a:t>Tornar presente Cristo na Sua Igreja.</a:t>
            </a:r>
          </a:p>
          <a:p>
            <a:r>
              <a:rPr lang="pt-BR" sz="4000" dirty="0" smtClean="0"/>
              <a:t>Tornar presente Cristo na vida dos seus discípulos.</a:t>
            </a:r>
          </a:p>
          <a:p>
            <a:r>
              <a:rPr lang="pt-BR" sz="4000" dirty="0" smtClean="0"/>
              <a:t>É viver uma permanente Páscoa e um permanente Pentecostes. </a:t>
            </a:r>
          </a:p>
          <a:p>
            <a:pPr marL="0" indent="0" algn="ctr">
              <a:buNone/>
            </a:pPr>
            <a:r>
              <a:rPr lang="pt-BR" sz="4000" b="1" dirty="0" smtClean="0"/>
              <a:t>Centro – Cristo e a Páscoa</a:t>
            </a:r>
          </a:p>
          <a:p>
            <a:endParaRPr lang="pt-BR" sz="4000" dirty="0" smtClean="0"/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xmlns="" val="261840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3367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800" dirty="0" smtClean="0"/>
              <a:t>A Liturgia funde (une): </a:t>
            </a:r>
          </a:p>
          <a:p>
            <a:pPr marL="0" indent="0">
              <a:buNone/>
            </a:pPr>
            <a:endParaRPr lang="pt-BR" sz="4800" dirty="0" smtClean="0"/>
          </a:p>
          <a:p>
            <a:pPr marL="0" indent="0">
              <a:buNone/>
            </a:pPr>
            <a:r>
              <a:rPr lang="pt-BR" sz="4800" b="1" dirty="0" smtClean="0"/>
              <a:t>Passado</a:t>
            </a:r>
            <a:r>
              <a:rPr lang="pt-BR" sz="4800" dirty="0" smtClean="0"/>
              <a:t> (o que Cristo fez por nós)</a:t>
            </a:r>
          </a:p>
          <a:p>
            <a:pPr marL="0" indent="0">
              <a:buNone/>
            </a:pPr>
            <a:r>
              <a:rPr lang="pt-BR" sz="4800" b="1" dirty="0" smtClean="0"/>
              <a:t>Presente</a:t>
            </a:r>
            <a:r>
              <a:rPr lang="pt-BR" sz="4800" dirty="0" smtClean="0"/>
              <a:t> ( O que Cristo continua fazendo por nós)</a:t>
            </a:r>
          </a:p>
          <a:p>
            <a:pPr marL="0" indent="0">
              <a:buNone/>
            </a:pPr>
            <a:r>
              <a:rPr lang="pt-BR" sz="4800" b="1" dirty="0" smtClean="0"/>
              <a:t>Futuro</a:t>
            </a:r>
            <a:r>
              <a:rPr lang="pt-BR" sz="4800" dirty="0" smtClean="0"/>
              <a:t> (o que Cristo fará por nós)</a:t>
            </a:r>
          </a:p>
        </p:txBody>
      </p:sp>
    </p:spTree>
    <p:extLst>
      <p:ext uri="{BB962C8B-B14F-4D97-AF65-F5344CB8AC3E}">
        <p14:creationId xmlns:p14="http://schemas.microsoft.com/office/powerpoint/2010/main" xmlns="" val="419906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212976"/>
            <a:ext cx="8507288" cy="1143000"/>
          </a:xfrm>
        </p:spPr>
        <p:txBody>
          <a:bodyPr>
            <a:noAutofit/>
          </a:bodyPr>
          <a:lstStyle/>
          <a:p>
            <a:r>
              <a:rPr lang="pt-BR" sz="5400" b="1" i="1" dirty="0"/>
              <a:t>Liturgia Terrena e Liturgia Celeste:</a:t>
            </a:r>
            <a:r>
              <a:rPr lang="pt-BR" sz="5400" dirty="0"/>
              <a:t>  “Na Liturgia terrena, </a:t>
            </a:r>
            <a:r>
              <a:rPr lang="pt-BR" sz="5400" dirty="0" smtClean="0"/>
              <a:t>temos uma pequena experiência da </a:t>
            </a:r>
            <a:r>
              <a:rPr lang="pt-BR" sz="5400" dirty="0"/>
              <a:t>Liturgia celeste, que se celebra </a:t>
            </a:r>
            <a:r>
              <a:rPr lang="pt-BR" sz="5400" dirty="0" smtClean="0"/>
              <a:t>no paraíso, a Jerusalém celeste, </a:t>
            </a:r>
            <a:r>
              <a:rPr lang="pt-BR" sz="5400" dirty="0"/>
              <a:t>para a qual peregrinos, nos encaminhamos</a:t>
            </a:r>
            <a:r>
              <a:rPr lang="pt-BR" sz="5400" dirty="0" smtClean="0"/>
              <a:t>”.</a:t>
            </a:r>
            <a:r>
              <a:rPr lang="pt-BR" sz="5400" dirty="0"/>
              <a:t/>
            </a:r>
            <a:br>
              <a:rPr lang="pt-BR" sz="5400" dirty="0"/>
            </a:b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xmlns="" val="358893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51520" y="476672"/>
            <a:ext cx="8640960" cy="5832648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</a:t>
            </a:r>
            <a:r>
              <a:rPr lang="pt-BR" altLang="pt-BR" sz="6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liturgia não esgota toda a atividade da </a:t>
            </a:r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Igreja, </a:t>
            </a:r>
            <a:r>
              <a:rPr lang="pt-BR" altLang="pt-BR" sz="6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mas é o </a:t>
            </a:r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cume (ponto alto) </a:t>
            </a:r>
            <a:r>
              <a:rPr lang="pt-BR" altLang="pt-BR" sz="6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 a fonte de toda a ação pastoral da </a:t>
            </a:r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Igreja.</a:t>
            </a:r>
            <a:endParaRPr lang="pt-BR" altLang="pt-BR" sz="6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pt-BR" altLang="pt-BR" sz="6000" dirty="0"/>
          </a:p>
        </p:txBody>
      </p:sp>
    </p:spTree>
    <p:extLst>
      <p:ext uri="{BB962C8B-B14F-4D97-AF65-F5344CB8AC3E}">
        <p14:creationId xmlns:p14="http://schemas.microsoft.com/office/powerpoint/2010/main" xmlns="" val="225535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204864"/>
            <a:ext cx="8229600" cy="1143000"/>
          </a:xfrm>
        </p:spPr>
        <p:txBody>
          <a:bodyPr>
            <a:noAutofit/>
          </a:bodyPr>
          <a:lstStyle/>
          <a:p>
            <a:r>
              <a:rPr lang="pt-BR" sz="6600" b="1" dirty="0" smtClean="0"/>
              <a:t>Na liturgia:</a:t>
            </a:r>
            <a:r>
              <a:rPr lang="pt-BR" sz="6600" dirty="0" smtClean="0"/>
              <a:t/>
            </a:r>
            <a:br>
              <a:rPr lang="pt-BR" sz="6600" dirty="0" smtClean="0"/>
            </a:br>
            <a:r>
              <a:rPr lang="pt-BR" sz="6600" dirty="0" smtClean="0"/>
              <a:t>Deus é glorificado</a:t>
            </a:r>
            <a:br>
              <a:rPr lang="pt-BR" sz="6600" dirty="0" smtClean="0"/>
            </a:br>
            <a:r>
              <a:rPr lang="pt-BR" sz="6600" dirty="0" smtClean="0"/>
              <a:t>e o </a:t>
            </a:r>
            <a:br>
              <a:rPr lang="pt-BR" sz="6600" dirty="0" smtClean="0"/>
            </a:br>
            <a:r>
              <a:rPr lang="pt-BR" sz="6600" dirty="0" smtClean="0"/>
              <a:t>Ser humano santificado</a:t>
            </a:r>
            <a:endParaRPr lang="pt-BR" sz="6600" dirty="0"/>
          </a:p>
        </p:txBody>
      </p:sp>
    </p:spTree>
    <p:extLst>
      <p:ext uri="{BB962C8B-B14F-4D97-AF65-F5344CB8AC3E}">
        <p14:creationId xmlns:p14="http://schemas.microsoft.com/office/powerpoint/2010/main" xmlns="" val="79179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 equipe de Liturgia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ocupa-se com a </a:t>
            </a:r>
          </a:p>
          <a:p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preparação, </a:t>
            </a:r>
          </a:p>
          <a:p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realização e </a:t>
            </a:r>
          </a:p>
          <a:p>
            <a:r>
              <a:rPr lang="pt-BR" altLang="pt-BR" sz="6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avaliação das celebrações. </a:t>
            </a:r>
          </a:p>
          <a:p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xmlns="" val="101972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Diversas Celebrações</a:t>
            </a:r>
            <a:endParaRPr lang="pt-BR" altLang="pt-BR" sz="3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412776"/>
            <a:ext cx="8712968" cy="5256584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pt-BR" altLang="pt-BR" sz="4400" dirty="0" smtClean="0"/>
              <a:t>Eucaristia</a:t>
            </a:r>
            <a:endParaRPr lang="pt-BR" altLang="pt-BR" sz="4400" dirty="0"/>
          </a:p>
          <a:p>
            <a:pPr>
              <a:lnSpc>
                <a:spcPct val="80000"/>
              </a:lnSpc>
            </a:pPr>
            <a:r>
              <a:rPr lang="pt-BR" altLang="pt-BR" sz="4400" dirty="0"/>
              <a:t>Celebrações da Palavra de Deus (Culto)</a:t>
            </a:r>
          </a:p>
          <a:p>
            <a:pPr>
              <a:lnSpc>
                <a:spcPct val="80000"/>
              </a:lnSpc>
            </a:pPr>
            <a:r>
              <a:rPr lang="pt-BR" altLang="pt-BR" sz="4400" dirty="0" smtClean="0"/>
              <a:t>Matrimônio</a:t>
            </a:r>
            <a:endParaRPr lang="pt-BR" altLang="pt-BR" sz="4400" dirty="0"/>
          </a:p>
          <a:p>
            <a:pPr>
              <a:lnSpc>
                <a:spcPct val="80000"/>
              </a:lnSpc>
            </a:pPr>
            <a:r>
              <a:rPr lang="pt-BR" altLang="pt-BR" sz="4400" dirty="0"/>
              <a:t>Batismo</a:t>
            </a:r>
          </a:p>
          <a:p>
            <a:pPr>
              <a:lnSpc>
                <a:spcPct val="80000"/>
              </a:lnSpc>
            </a:pPr>
            <a:r>
              <a:rPr lang="pt-BR" altLang="pt-BR" sz="4400" dirty="0" smtClean="0"/>
              <a:t>Exéquias.</a:t>
            </a:r>
            <a:endParaRPr lang="pt-BR" altLang="pt-BR" sz="4400" dirty="0"/>
          </a:p>
          <a:p>
            <a:pPr>
              <a:lnSpc>
                <a:spcPct val="80000"/>
              </a:lnSpc>
            </a:pPr>
            <a:r>
              <a:rPr lang="pt-BR" altLang="pt-BR" sz="4400" dirty="0" smtClean="0"/>
              <a:t>Outros momentos de orações </a:t>
            </a:r>
            <a:r>
              <a:rPr lang="pt-BR" altLang="pt-BR" sz="4400" dirty="0"/>
              <a:t>da comunidade </a:t>
            </a:r>
            <a:r>
              <a:rPr lang="pt-BR" altLang="pt-BR" sz="4400" dirty="0" smtClean="0"/>
              <a:t>...</a:t>
            </a:r>
            <a:endParaRPr lang="pt-BR" altLang="pt-BR" sz="4400" dirty="0"/>
          </a:p>
        </p:txBody>
      </p:sp>
    </p:spTree>
    <p:extLst>
      <p:ext uri="{BB962C8B-B14F-4D97-AF65-F5344CB8AC3E}">
        <p14:creationId xmlns:p14="http://schemas.microsoft.com/office/powerpoint/2010/main" xmlns="" val="318761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pPr algn="r"/>
            <a:r>
              <a:rPr lang="pt-BR" altLang="pt-BR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 Equipe de </a:t>
            </a:r>
            <a:r>
              <a:rPr lang="pt-BR" alt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Liturgia</a:t>
            </a:r>
            <a:endParaRPr lang="pt-BR" altLang="pt-BR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692696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pt-BR" altLang="pt-BR" sz="4800" dirty="0" smtClean="0"/>
              <a:t>Tarefas</a:t>
            </a:r>
            <a:r>
              <a:rPr lang="pt-BR" altLang="pt-BR" sz="4800" dirty="0"/>
              <a:t>:</a:t>
            </a:r>
          </a:p>
          <a:p>
            <a:pPr>
              <a:lnSpc>
                <a:spcPct val="80000"/>
              </a:lnSpc>
              <a:buFontTx/>
              <a:buNone/>
            </a:pPr>
            <a:endParaRPr lang="pt-BR" altLang="pt-BR" sz="4800" dirty="0"/>
          </a:p>
          <a:p>
            <a:pPr>
              <a:lnSpc>
                <a:spcPct val="80000"/>
              </a:lnSpc>
            </a:pPr>
            <a:r>
              <a:rPr lang="pt-BR" altLang="pt-BR" sz="4800" dirty="0"/>
              <a:t>Preparar as diferentes celebrações da comunidade;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Organizar o espaço </a:t>
            </a:r>
            <a:r>
              <a:rPr lang="pt-BR" altLang="pt-BR" sz="4800" dirty="0" err="1"/>
              <a:t>celebrativo</a:t>
            </a:r>
            <a:r>
              <a:rPr lang="pt-BR" altLang="pt-BR" sz="4800" dirty="0"/>
              <a:t> – ambiente da celebração;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Preparar tudo o que for necessário à celebração</a:t>
            </a:r>
            <a:r>
              <a:rPr lang="pt-BR" altLang="pt-BR" sz="4800" dirty="0" smtClean="0"/>
              <a:t>;</a:t>
            </a:r>
          </a:p>
          <a:p>
            <a:pPr>
              <a:lnSpc>
                <a:spcPct val="80000"/>
              </a:lnSpc>
            </a:pPr>
            <a:endParaRPr lang="pt-BR" altLang="pt-BR" sz="4800" dirty="0"/>
          </a:p>
          <a:p>
            <a:pPr>
              <a:lnSpc>
                <a:spcPct val="80000"/>
              </a:lnSpc>
            </a:pPr>
            <a:endParaRPr lang="pt-BR" altLang="pt-BR" sz="4800" dirty="0" smtClean="0"/>
          </a:p>
          <a:p>
            <a:pPr>
              <a:lnSpc>
                <a:spcPct val="80000"/>
              </a:lnSpc>
            </a:pPr>
            <a:endParaRPr lang="pt-BR" altLang="pt-BR" sz="4800" dirty="0"/>
          </a:p>
          <a:p>
            <a:pPr>
              <a:lnSpc>
                <a:spcPct val="80000"/>
              </a:lnSpc>
            </a:pPr>
            <a:r>
              <a:rPr lang="pt-BR" altLang="pt-BR" sz="4800" dirty="0"/>
              <a:t>Prever os diferentes elementos e momentos da celebração;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Definir as expressões simbólicas, os gestos ...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Escolher os cânticos e hinos levando em conta os momentos da celebração e o tempo litúrgico;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Executar o que a equipe planejou ou auxiliar o que foi planejado;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Preparar-se técnica e espiritualmente para o desempenho competente das funções litúrgicas tendo em vista a participação da </a:t>
            </a:r>
            <a:r>
              <a:rPr lang="pt-BR" altLang="pt-BR" sz="4800" dirty="0" err="1"/>
              <a:t>assembléia</a:t>
            </a:r>
            <a:r>
              <a:rPr lang="pt-BR" altLang="pt-BR" sz="4800" dirty="0"/>
              <a:t>;</a:t>
            </a:r>
          </a:p>
          <a:p>
            <a:pPr>
              <a:lnSpc>
                <a:spcPct val="80000"/>
              </a:lnSpc>
            </a:pPr>
            <a:r>
              <a:rPr lang="pt-BR" altLang="pt-BR" sz="4800" dirty="0"/>
              <a:t>Avaliar a prática </a:t>
            </a:r>
            <a:r>
              <a:rPr lang="pt-BR" altLang="pt-BR" sz="4800" dirty="0" err="1"/>
              <a:t>celebrativa</a:t>
            </a:r>
            <a:r>
              <a:rPr lang="pt-BR" altLang="pt-BR" sz="4800" dirty="0"/>
              <a:t> à luz da vida e da participação da comunidade;</a:t>
            </a:r>
          </a:p>
        </p:txBody>
      </p:sp>
    </p:spTree>
    <p:extLst>
      <p:ext uri="{BB962C8B-B14F-4D97-AF65-F5344CB8AC3E}">
        <p14:creationId xmlns:p14="http://schemas.microsoft.com/office/powerpoint/2010/main" xmlns="" val="48932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pPr algn="r"/>
            <a:r>
              <a:rPr lang="pt-BR" altLang="pt-BR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 Equipe de </a:t>
            </a:r>
            <a:r>
              <a:rPr lang="pt-BR" alt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Liturgia</a:t>
            </a:r>
            <a:endParaRPr lang="pt-BR" altLang="pt-BR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764704"/>
            <a:ext cx="8640960" cy="609329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pt-BR" altLang="pt-BR" sz="5000" dirty="0" smtClean="0"/>
              <a:t>Prever </a:t>
            </a:r>
            <a:r>
              <a:rPr lang="pt-BR" altLang="pt-BR" sz="5000" dirty="0"/>
              <a:t>os diferentes elementos e momentos da celebração;</a:t>
            </a:r>
          </a:p>
          <a:p>
            <a:pPr>
              <a:lnSpc>
                <a:spcPct val="80000"/>
              </a:lnSpc>
            </a:pPr>
            <a:r>
              <a:rPr lang="pt-BR" altLang="pt-BR" sz="5000" dirty="0"/>
              <a:t>Definir as expressões simbólicas, os gestos ...</a:t>
            </a:r>
          </a:p>
          <a:p>
            <a:pPr>
              <a:lnSpc>
                <a:spcPct val="80000"/>
              </a:lnSpc>
            </a:pPr>
            <a:r>
              <a:rPr lang="pt-BR" altLang="pt-BR" sz="5000" dirty="0"/>
              <a:t>Escolher os cânticos e hinos levando em conta os momentos da celebração e o tempo litúrgico</a:t>
            </a:r>
            <a:r>
              <a:rPr lang="pt-BR" altLang="pt-BR" sz="5000" dirty="0" smtClean="0"/>
              <a:t>;</a:t>
            </a:r>
          </a:p>
          <a:p>
            <a:pPr>
              <a:lnSpc>
                <a:spcPct val="80000"/>
              </a:lnSpc>
            </a:pPr>
            <a:endParaRPr lang="pt-BR" altLang="pt-BR" sz="5000" dirty="0"/>
          </a:p>
          <a:p>
            <a:pPr>
              <a:lnSpc>
                <a:spcPct val="80000"/>
              </a:lnSpc>
            </a:pPr>
            <a:endParaRPr lang="pt-BR" altLang="pt-BR" sz="5000" dirty="0"/>
          </a:p>
          <a:p>
            <a:pPr>
              <a:lnSpc>
                <a:spcPct val="80000"/>
              </a:lnSpc>
            </a:pPr>
            <a:r>
              <a:rPr lang="pt-BR" altLang="pt-BR" sz="5000" dirty="0"/>
              <a:t>Executar o que a equipe planejou ou auxiliar o que foi planejado;</a:t>
            </a:r>
          </a:p>
          <a:p>
            <a:pPr>
              <a:lnSpc>
                <a:spcPct val="80000"/>
              </a:lnSpc>
            </a:pPr>
            <a:r>
              <a:rPr lang="pt-BR" altLang="pt-BR" sz="5000" dirty="0"/>
              <a:t>Preparar-se técnica e espiritualmente para o desempenho competente das funções litúrgicas tendo em vista a participação da </a:t>
            </a:r>
            <a:r>
              <a:rPr lang="pt-BR" altLang="pt-BR" sz="5000" dirty="0" err="1"/>
              <a:t>assembléia</a:t>
            </a:r>
            <a:r>
              <a:rPr lang="pt-BR" altLang="pt-BR" sz="5000" dirty="0"/>
              <a:t>;</a:t>
            </a:r>
          </a:p>
          <a:p>
            <a:pPr>
              <a:lnSpc>
                <a:spcPct val="80000"/>
              </a:lnSpc>
            </a:pPr>
            <a:r>
              <a:rPr lang="pt-BR" altLang="pt-BR" sz="5000" dirty="0"/>
              <a:t>Avaliar a prática </a:t>
            </a:r>
            <a:r>
              <a:rPr lang="pt-BR" altLang="pt-BR" sz="5000" dirty="0" err="1"/>
              <a:t>celebrativa</a:t>
            </a:r>
            <a:r>
              <a:rPr lang="pt-BR" altLang="pt-BR" sz="5000" dirty="0"/>
              <a:t> à luz da vida e da participação da comunidade;</a:t>
            </a:r>
          </a:p>
        </p:txBody>
      </p:sp>
    </p:spTree>
    <p:extLst>
      <p:ext uri="{BB962C8B-B14F-4D97-AF65-F5344CB8AC3E}">
        <p14:creationId xmlns:p14="http://schemas.microsoft.com/office/powerpoint/2010/main" xmlns="" val="263195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/>
          <a:lstStyle/>
          <a:p>
            <a:pPr algn="r"/>
            <a:r>
              <a:rPr lang="pt-BR" altLang="pt-BR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 Equipe de </a:t>
            </a:r>
            <a:r>
              <a:rPr lang="pt-BR" alt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Liturgia</a:t>
            </a:r>
            <a:endParaRPr lang="pt-BR" altLang="pt-BR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692696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pt-BR" altLang="pt-BR" sz="5000" dirty="0" smtClean="0"/>
              <a:t>Executar </a:t>
            </a:r>
            <a:r>
              <a:rPr lang="pt-BR" altLang="pt-BR" sz="5000" dirty="0"/>
              <a:t>o que a equipe planejou ou auxiliar o que foi planejado;</a:t>
            </a:r>
          </a:p>
          <a:p>
            <a:pPr>
              <a:lnSpc>
                <a:spcPct val="80000"/>
              </a:lnSpc>
            </a:pPr>
            <a:r>
              <a:rPr lang="pt-BR" altLang="pt-BR" sz="5000" dirty="0"/>
              <a:t>Preparar-se técnica e espiritualmente para o desempenho competente das funções litúrgicas tendo em vista a participação da </a:t>
            </a:r>
            <a:r>
              <a:rPr lang="pt-BR" altLang="pt-BR" sz="5000" dirty="0" err="1"/>
              <a:t>assembléia</a:t>
            </a:r>
            <a:r>
              <a:rPr lang="pt-BR" altLang="pt-BR" sz="5000" dirty="0" smtClean="0"/>
              <a:t>;</a:t>
            </a:r>
          </a:p>
          <a:p>
            <a:pPr>
              <a:lnSpc>
                <a:spcPct val="80000"/>
              </a:lnSpc>
            </a:pPr>
            <a:endParaRPr lang="pt-BR" altLang="pt-BR" sz="5000" dirty="0"/>
          </a:p>
          <a:p>
            <a:pPr>
              <a:lnSpc>
                <a:spcPct val="80000"/>
              </a:lnSpc>
            </a:pPr>
            <a:endParaRPr lang="pt-BR" altLang="pt-BR" sz="5000" dirty="0"/>
          </a:p>
          <a:p>
            <a:pPr>
              <a:lnSpc>
                <a:spcPct val="80000"/>
              </a:lnSpc>
            </a:pPr>
            <a:r>
              <a:rPr lang="pt-BR" altLang="pt-BR" sz="5000" dirty="0"/>
              <a:t>Avaliar a prática </a:t>
            </a:r>
            <a:r>
              <a:rPr lang="pt-BR" altLang="pt-BR" sz="5000" dirty="0" err="1"/>
              <a:t>celebrativa</a:t>
            </a:r>
            <a:r>
              <a:rPr lang="pt-BR" altLang="pt-BR" sz="5000" dirty="0"/>
              <a:t> à luz da vida e da participação da comunidade;</a:t>
            </a:r>
          </a:p>
        </p:txBody>
      </p:sp>
    </p:spTree>
    <p:extLst>
      <p:ext uri="{BB962C8B-B14F-4D97-AF65-F5344CB8AC3E}">
        <p14:creationId xmlns:p14="http://schemas.microsoft.com/office/powerpoint/2010/main" xmlns="" val="115535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pPr algn="r"/>
            <a:r>
              <a:rPr lang="pt-BR" altLang="pt-BR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 Equipe de </a:t>
            </a:r>
            <a:r>
              <a:rPr lang="pt-BR" alt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Liturgia</a:t>
            </a:r>
            <a:endParaRPr lang="pt-BR" altLang="pt-BR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166018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pt-BR" altLang="pt-BR" sz="6000" dirty="0" smtClean="0"/>
              <a:t>Avaliar </a:t>
            </a:r>
            <a:r>
              <a:rPr lang="pt-BR" altLang="pt-BR" sz="6000" dirty="0"/>
              <a:t>a prática </a:t>
            </a:r>
            <a:r>
              <a:rPr lang="pt-BR" altLang="pt-BR" sz="6000" dirty="0" err="1"/>
              <a:t>celebrativa</a:t>
            </a:r>
            <a:r>
              <a:rPr lang="pt-BR" altLang="pt-BR" sz="6000" dirty="0"/>
              <a:t> à luz da vida e da participação da comunidade;</a:t>
            </a:r>
          </a:p>
        </p:txBody>
      </p:sp>
    </p:spTree>
    <p:extLst>
      <p:ext uri="{BB962C8B-B14F-4D97-AF65-F5344CB8AC3E}">
        <p14:creationId xmlns:p14="http://schemas.microsoft.com/office/powerpoint/2010/main" xmlns="" val="167076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07904" y="-162272"/>
            <a:ext cx="4978896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FF0000"/>
                </a:solidFill>
              </a:rPr>
              <a:t>Liturgia é oração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404664"/>
            <a:ext cx="4392488" cy="633670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b="1" dirty="0" smtClean="0"/>
              <a:t>O </a:t>
            </a:r>
            <a:r>
              <a:rPr lang="pt-BR" b="1" dirty="0"/>
              <a:t>ritualismo:</a:t>
            </a:r>
            <a:endParaRPr lang="pt-BR" dirty="0"/>
          </a:p>
          <a:p>
            <a:pPr lvl="0"/>
            <a:r>
              <a:rPr lang="pt-BR" dirty="0"/>
              <a:t>agir exterior</a:t>
            </a:r>
          </a:p>
          <a:p>
            <a:pPr lvl="0"/>
            <a:r>
              <a:rPr lang="pt-BR" dirty="0"/>
              <a:t>agir mecânico</a:t>
            </a:r>
          </a:p>
          <a:p>
            <a:pPr lvl="0"/>
            <a:r>
              <a:rPr lang="pt-BR" dirty="0"/>
              <a:t>agir calculista </a:t>
            </a:r>
          </a:p>
          <a:p>
            <a:pPr lvl="0"/>
            <a:r>
              <a:rPr lang="pt-BR" dirty="0"/>
              <a:t>preso às normas </a:t>
            </a:r>
          </a:p>
          <a:p>
            <a:pPr lvl="0"/>
            <a:r>
              <a:rPr lang="pt-BR" dirty="0"/>
              <a:t>agir rotineiro e frio</a:t>
            </a:r>
          </a:p>
          <a:p>
            <a:pPr lvl="0"/>
            <a:r>
              <a:rPr lang="pt-BR" dirty="0"/>
              <a:t>fazer por fazer</a:t>
            </a:r>
          </a:p>
          <a:p>
            <a:pPr lvl="0"/>
            <a:r>
              <a:rPr lang="pt-BR" dirty="0"/>
              <a:t>não engaja </a:t>
            </a:r>
          </a:p>
          <a:p>
            <a:pPr lvl="0"/>
            <a:r>
              <a:rPr lang="pt-BR" dirty="0"/>
              <a:t>não transforma</a:t>
            </a:r>
          </a:p>
          <a:p>
            <a:pPr lvl="0"/>
            <a:r>
              <a:rPr lang="pt-BR" dirty="0"/>
              <a:t>não envolve pessoas</a:t>
            </a:r>
          </a:p>
          <a:p>
            <a:pPr lvl="0"/>
            <a:r>
              <a:rPr lang="pt-BR" dirty="0"/>
              <a:t>Não concede espaço ao mistério de Deus</a:t>
            </a:r>
          </a:p>
          <a:p>
            <a:pPr lvl="0"/>
            <a:r>
              <a:rPr lang="pt-BR" dirty="0"/>
              <a:t>é agir humano antes de </a:t>
            </a:r>
            <a:r>
              <a:rPr lang="pt-BR" dirty="0" smtClean="0"/>
              <a:t>Deus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778229" y="980728"/>
            <a:ext cx="4392488" cy="58772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b="1" dirty="0"/>
              <a:t>A liturgia </a:t>
            </a:r>
            <a:r>
              <a:rPr lang="pt-BR" b="1" dirty="0" err="1"/>
              <a:t>orante</a:t>
            </a:r>
            <a:r>
              <a:rPr lang="pt-BR" b="1" dirty="0"/>
              <a:t>:</a:t>
            </a:r>
            <a:endParaRPr lang="pt-BR" dirty="0"/>
          </a:p>
          <a:p>
            <a:pPr lvl="0"/>
            <a:r>
              <a:rPr lang="pt-BR" dirty="0"/>
              <a:t> é afetuosa</a:t>
            </a:r>
          </a:p>
          <a:p>
            <a:pPr lvl="0"/>
            <a:r>
              <a:rPr lang="pt-BR" dirty="0"/>
              <a:t>Leva ao </a:t>
            </a:r>
            <a:r>
              <a:rPr lang="pt-BR" dirty="0" smtClean="0"/>
              <a:t>compromisso, ao </a:t>
            </a:r>
            <a:r>
              <a:rPr lang="pt-BR" dirty="0"/>
              <a:t>engajamento porque quando temos uma experiência concreta de Deus queremos partilhá-la com outras pessoas;</a:t>
            </a:r>
          </a:p>
          <a:p>
            <a:pPr lvl="0"/>
            <a:r>
              <a:rPr lang="pt-BR" dirty="0"/>
              <a:t>Favorece o encontro vivo com o mistério de Deus;</a:t>
            </a:r>
          </a:p>
          <a:p>
            <a:pPr lvl="0"/>
            <a:r>
              <a:rPr lang="pt-BR" dirty="0"/>
              <a:t>Ela acontece quando me entrego </a:t>
            </a:r>
            <a:r>
              <a:rPr lang="pt-BR" dirty="0" smtClean="0"/>
              <a:t>e </a:t>
            </a:r>
            <a:r>
              <a:rPr lang="pt-BR" dirty="0"/>
              <a:t>me deixo conduzir </a:t>
            </a:r>
            <a:r>
              <a:rPr lang="pt-BR" dirty="0" smtClean="0"/>
              <a:t>pelo mistério </a:t>
            </a:r>
            <a:r>
              <a:rPr lang="pt-BR" dirty="0"/>
              <a:t>de Deus.  </a:t>
            </a:r>
          </a:p>
        </p:txBody>
      </p:sp>
    </p:spTree>
    <p:extLst>
      <p:ext uri="{BB962C8B-B14F-4D97-AF65-F5344CB8AC3E}">
        <p14:creationId xmlns:p14="http://schemas.microsoft.com/office/powerpoint/2010/main" xmlns="" val="418761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5527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400" b="1" dirty="0"/>
              <a:t>Condições para uma liturgia mais </a:t>
            </a:r>
            <a:r>
              <a:rPr lang="pt-BR" sz="4400" b="1" dirty="0" err="1"/>
              <a:t>orante</a:t>
            </a:r>
            <a:r>
              <a:rPr lang="pt-BR" sz="4400" b="1" dirty="0"/>
              <a:t>:</a:t>
            </a:r>
            <a:endParaRPr lang="pt-BR" sz="4400" dirty="0"/>
          </a:p>
          <a:p>
            <a:pPr lvl="0"/>
            <a:r>
              <a:rPr lang="pt-BR" sz="4400" dirty="0"/>
              <a:t>Zelar pela acolhida afetiva das pessoas;</a:t>
            </a:r>
          </a:p>
          <a:p>
            <a:pPr lvl="0"/>
            <a:r>
              <a:rPr lang="pt-BR" sz="4400" dirty="0"/>
              <a:t>Cuidar para que no ambiente não haja ruídos que perturbem a </a:t>
            </a:r>
            <a:r>
              <a:rPr lang="pt-BR" sz="4400" dirty="0" smtClean="0"/>
              <a:t>assembleia</a:t>
            </a:r>
            <a:r>
              <a:rPr lang="pt-BR" sz="4400" dirty="0" smtClean="0"/>
              <a:t>;</a:t>
            </a:r>
          </a:p>
          <a:p>
            <a:pPr lvl="0"/>
            <a:endParaRPr lang="pt-BR" sz="4400" dirty="0" smtClean="0"/>
          </a:p>
          <a:p>
            <a:pPr lvl="0"/>
            <a:endParaRPr lang="pt-BR" sz="4400" dirty="0" smtClean="0"/>
          </a:p>
          <a:p>
            <a:pPr lvl="0"/>
            <a:endParaRPr lang="pt-BR" sz="4400" dirty="0"/>
          </a:p>
          <a:p>
            <a:pPr lvl="0"/>
            <a:r>
              <a:rPr lang="pt-BR" sz="4400" dirty="0"/>
              <a:t>Criar clima </a:t>
            </a:r>
            <a:r>
              <a:rPr lang="pt-BR" sz="4400" dirty="0" err="1"/>
              <a:t>orante</a:t>
            </a:r>
            <a:r>
              <a:rPr lang="pt-BR" sz="4400" dirty="0"/>
              <a:t> no início das celebrações – o canto de um refrão meditativo ajuda;</a:t>
            </a:r>
          </a:p>
          <a:p>
            <a:pPr lvl="0"/>
            <a:r>
              <a:rPr lang="pt-BR" sz="4400" dirty="0"/>
              <a:t>Respeitar pequenos momentos de </a:t>
            </a:r>
            <a:r>
              <a:rPr lang="pt-BR" sz="4400" dirty="0" smtClean="0"/>
              <a:t>silêncio;</a:t>
            </a:r>
            <a:endParaRPr lang="pt-BR" sz="4400" dirty="0"/>
          </a:p>
          <a:p>
            <a:pPr lvl="0"/>
            <a:r>
              <a:rPr lang="pt-BR" sz="4400" dirty="0"/>
              <a:t>Evitar todo o movimento que distraia;</a:t>
            </a:r>
          </a:p>
          <a:p>
            <a:pPr lvl="0"/>
            <a:r>
              <a:rPr lang="pt-BR" sz="4400" dirty="0"/>
              <a:t>Evitar o excesso de comentários explicativos;</a:t>
            </a:r>
          </a:p>
          <a:p>
            <a:pPr lvl="0"/>
            <a:r>
              <a:rPr lang="pt-BR" sz="4400" dirty="0"/>
              <a:t>Cultivar o estilo de cada um, não ser dispersivos ou até vulgares, mais espontâneos e centrados.</a:t>
            </a:r>
          </a:p>
          <a:p>
            <a:pPr lvl="0"/>
            <a:r>
              <a:rPr lang="pt-BR" sz="4400" dirty="0"/>
              <a:t>Desempenhar bem as funções e serviços litúrgicos. </a:t>
            </a:r>
          </a:p>
          <a:p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xmlns="" val="413674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552728"/>
          </a:xfrm>
        </p:spPr>
        <p:txBody>
          <a:bodyPr>
            <a:noAutofit/>
          </a:bodyPr>
          <a:lstStyle/>
          <a:p>
            <a:pPr lvl="0"/>
            <a:r>
              <a:rPr lang="pt-BR" sz="4400" dirty="0" smtClean="0"/>
              <a:t>Criar </a:t>
            </a:r>
            <a:r>
              <a:rPr lang="pt-BR" sz="4400" dirty="0"/>
              <a:t>clima </a:t>
            </a:r>
            <a:r>
              <a:rPr lang="pt-BR" sz="4400" dirty="0" err="1"/>
              <a:t>orante</a:t>
            </a:r>
            <a:r>
              <a:rPr lang="pt-BR" sz="4400" dirty="0"/>
              <a:t> no início das celebrações – o canto de um refrão meditativo ajuda;</a:t>
            </a:r>
          </a:p>
          <a:p>
            <a:pPr lvl="0"/>
            <a:r>
              <a:rPr lang="pt-BR" sz="4400" dirty="0"/>
              <a:t>Respeitar pequenos momentos de </a:t>
            </a:r>
            <a:r>
              <a:rPr lang="pt-BR" sz="4400" dirty="0" smtClean="0"/>
              <a:t>silêncio;</a:t>
            </a:r>
            <a:endParaRPr lang="pt-BR" sz="4400" dirty="0"/>
          </a:p>
          <a:p>
            <a:pPr lvl="0"/>
            <a:r>
              <a:rPr lang="pt-BR" sz="4400" dirty="0"/>
              <a:t>Evitar todo o movimento que distraia;</a:t>
            </a:r>
          </a:p>
          <a:p>
            <a:pPr lvl="0"/>
            <a:r>
              <a:rPr lang="pt-BR" sz="4400" dirty="0"/>
              <a:t>Evitar o excesso de comentários explicativos</a:t>
            </a:r>
            <a:r>
              <a:rPr lang="pt-BR" sz="4400" dirty="0" smtClean="0"/>
              <a:t>;</a:t>
            </a:r>
          </a:p>
          <a:p>
            <a:pPr lvl="0"/>
            <a:endParaRPr lang="pt-BR" sz="4400" dirty="0" smtClean="0"/>
          </a:p>
          <a:p>
            <a:pPr lvl="0"/>
            <a:endParaRPr lang="pt-BR" sz="4400" dirty="0"/>
          </a:p>
          <a:p>
            <a:pPr lvl="0"/>
            <a:r>
              <a:rPr lang="pt-BR" sz="4400" dirty="0"/>
              <a:t>Cultivar o estilo de cada um, não ser dispersivos ou até vulgares, mais espontâneos e centrados.</a:t>
            </a:r>
          </a:p>
          <a:p>
            <a:pPr lvl="0"/>
            <a:r>
              <a:rPr lang="pt-BR" sz="4400" dirty="0"/>
              <a:t>Desempenhar bem as funções e serviços litúrgicos. </a:t>
            </a:r>
          </a:p>
          <a:p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xmlns="" val="413674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552728"/>
          </a:xfrm>
        </p:spPr>
        <p:txBody>
          <a:bodyPr>
            <a:noAutofit/>
          </a:bodyPr>
          <a:lstStyle/>
          <a:p>
            <a:pPr lvl="0"/>
            <a:r>
              <a:rPr lang="pt-BR" sz="4400" dirty="0" smtClean="0"/>
              <a:t>Cultivar </a:t>
            </a:r>
            <a:r>
              <a:rPr lang="pt-BR" sz="4400" dirty="0"/>
              <a:t>o estilo de cada um, não ser dispersivos ou até vulgares, mais espontâneos e centrados.</a:t>
            </a:r>
          </a:p>
          <a:p>
            <a:pPr lvl="0"/>
            <a:r>
              <a:rPr lang="pt-BR" sz="4400" dirty="0"/>
              <a:t>Desempenhar bem as funções e serviços litúrgicos. </a:t>
            </a:r>
          </a:p>
          <a:p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xmlns="" val="413674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1505</Words>
  <Application>Microsoft Office PowerPoint</Application>
  <PresentationFormat>Apresentação na tela (4:3)</PresentationFormat>
  <Paragraphs>163</Paragraphs>
  <Slides>31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Tema do Office</vt:lpstr>
      <vt:lpstr>Começo de conversa...</vt:lpstr>
      <vt:lpstr>Slide 2</vt:lpstr>
      <vt:lpstr>O futebol também tem sua “liturgia”</vt:lpstr>
      <vt:lpstr>O Carnaval também tem sua “liturgia”</vt:lpstr>
      <vt:lpstr>Slide 5</vt:lpstr>
      <vt:lpstr>Mas o aprofundamento da liturgia continua....</vt:lpstr>
      <vt:lpstr>Slide 7</vt:lpstr>
      <vt:lpstr>Slide 8</vt:lpstr>
      <vt:lpstr>Slide 9</vt:lpstr>
      <vt:lpstr>Slide 10</vt:lpstr>
      <vt:lpstr>Slide 11</vt:lpstr>
      <vt:lpstr>Slide 12</vt:lpstr>
      <vt:lpstr>Portanto...</vt:lpstr>
      <vt:lpstr>Você realmente se deu conta da grandeza, da importância e da nobreza da liturgia?  Você realmente se deu conta da grandeza, da importância e da nobreza da tua participação na liturgia da comunidade???        Você se considera membro da EQUIPE DE LITURGIA???</vt:lpstr>
      <vt:lpstr>Você se considera membro da EQUIPE DE LITURGIA???</vt:lpstr>
      <vt:lpstr>Slide 16</vt:lpstr>
      <vt:lpstr>O que é liturgia</vt:lpstr>
      <vt:lpstr>Slide 18</vt:lpstr>
      <vt:lpstr>Liturgia Terrena e Liturgia Celeste:  “Na Liturgia terrena, temos uma pequena experiência da Liturgia celeste, que se celebra no paraíso, a Jerusalém celeste, para a qual peregrinos, nos encaminhamos”. </vt:lpstr>
      <vt:lpstr>Slide 20</vt:lpstr>
      <vt:lpstr>Na liturgia: Deus é glorificado e o  Ser humano santificado</vt:lpstr>
      <vt:lpstr>A equipe de Liturgia</vt:lpstr>
      <vt:lpstr>Diversas Celebrações</vt:lpstr>
      <vt:lpstr>A Equipe de Liturgia</vt:lpstr>
      <vt:lpstr>A Equipe de Liturgia</vt:lpstr>
      <vt:lpstr>A Equipe de Liturgia</vt:lpstr>
      <vt:lpstr>A Equipe de Liturgia</vt:lpstr>
      <vt:lpstr>Liturgia é oração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Começo de conversa...</dc:title>
  <dc:creator>Marcelo Carlesso</dc:creator>
  <cp:lastModifiedBy>Paróquia São Sebastião Mártir</cp:lastModifiedBy>
  <cp:revision>54</cp:revision>
  <dcterms:created xsi:type="dcterms:W3CDTF">2015-06-16T12:08:47Z</dcterms:created>
  <dcterms:modified xsi:type="dcterms:W3CDTF">2015-06-16T20:19:19Z</dcterms:modified>
</cp:coreProperties>
</file>